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4"/>
  </p:notesMasterIdLst>
  <p:handoutMasterIdLst>
    <p:handoutMasterId r:id="rId15"/>
  </p:handoutMasterIdLst>
  <p:sldIdLst>
    <p:sldId id="312" r:id="rId5"/>
    <p:sldId id="282" r:id="rId6"/>
    <p:sldId id="323" r:id="rId7"/>
    <p:sldId id="328" r:id="rId8"/>
    <p:sldId id="324" r:id="rId9"/>
    <p:sldId id="325" r:id="rId10"/>
    <p:sldId id="326" r:id="rId11"/>
    <p:sldId id="327" r:id="rId12"/>
    <p:sldId id="297" r:id="rId1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5388" autoAdjust="0"/>
  </p:normalViewPr>
  <p:slideViewPr>
    <p:cSldViewPr snapToGrid="0" snapToObjects="1">
      <p:cViewPr varScale="1">
        <p:scale>
          <a:sx n="101" d="100"/>
          <a:sy n="101" d="100"/>
        </p:scale>
        <p:origin x="120" y="31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sldNum="0"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5596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7219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7812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8890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97082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55740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globalnanoproducts.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p:txBody>
          <a:bodyPr anchor="ctr"/>
          <a:lstStyle/>
          <a:p>
            <a:r>
              <a:rPr lang="en-US" dirty="0"/>
              <a:t>Global nanotech products </a:t>
            </a:r>
            <a:br>
              <a:rPr lang="en-US" dirty="0"/>
            </a:br>
            <a:br>
              <a:rPr lang="en-US" dirty="0"/>
            </a:br>
            <a:br>
              <a:rPr lang="en-US" dirty="0"/>
            </a:br>
            <a:r>
              <a:rPr lang="en-US" dirty="0">
                <a:solidFill>
                  <a:srgbClr val="00B050"/>
                </a:solidFill>
              </a:rPr>
              <a:t>soil revitalizer</a:t>
            </a:r>
          </a:p>
        </p:txBody>
      </p:sp>
      <p:pic>
        <p:nvPicPr>
          <p:cNvPr id="4" name="Picture 3" descr=" ">
            <a:extLst>
              <a:ext uri="{FF2B5EF4-FFF2-40B4-BE49-F238E27FC236}">
                <a16:creationId xmlns:a16="http://schemas.microsoft.com/office/drawing/2014/main" id="{2D5431B4-60A3-3BF0-6F58-1119A871E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271" y="5693316"/>
            <a:ext cx="953309" cy="86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64977"/>
            <a:ext cx="7965461" cy="584443"/>
          </a:xfrm>
        </p:spPr>
        <p:txBody>
          <a:bodyPr/>
          <a:lstStyle/>
          <a:p>
            <a:pPr algn="ctr"/>
            <a:br>
              <a:rPr lang="en-US" dirty="0"/>
            </a:br>
            <a:r>
              <a:rPr lang="en-US" dirty="0">
                <a:solidFill>
                  <a:srgbClr val="00B050"/>
                </a:solidFill>
                <a:effectLst>
                  <a:outerShdw blurRad="38100" dist="38100" dir="2700000" algn="tl">
                    <a:srgbClr val="000000">
                      <a:alpha val="43137"/>
                    </a:srgbClr>
                  </a:outerShdw>
                </a:effectLst>
              </a:rPr>
              <a:t>soil </a:t>
            </a:r>
            <a:r>
              <a:rPr lang="en-US" dirty="0" err="1">
                <a:solidFill>
                  <a:srgbClr val="00B050"/>
                </a:solidFill>
                <a:effectLst>
                  <a:outerShdw blurRad="38100" dist="38100" dir="2700000" algn="tl">
                    <a:srgbClr val="000000">
                      <a:alpha val="43137"/>
                    </a:srgbClr>
                  </a:outerShdw>
                </a:effectLst>
              </a:rPr>
              <a:t>revitAlizer</a:t>
            </a:r>
            <a:endParaRPr lang="en-US" dirty="0">
              <a:solidFill>
                <a:srgbClr val="00B05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928688"/>
            <a:ext cx="8157694" cy="5472113"/>
          </a:xfrm>
        </p:spPr>
        <p:txBody>
          <a:bodyPr>
            <a:normAutofit fontScale="62500" lnSpcReduction="20000"/>
          </a:bodyPr>
          <a:lstStyle/>
          <a:p>
            <a:r>
              <a:rPr lang="en-US" sz="3200" dirty="0">
                <a:effectLst/>
                <a:latin typeface="Arial" panose="020B0604020202020204" pitchFamily="34" charset="0"/>
                <a:ea typeface="Times New Roman" panose="02020603050405020304" pitchFamily="18" charset="0"/>
                <a:cs typeface="Arial" panose="020B0604020202020204" pitchFamily="34" charset="0"/>
              </a:rPr>
              <a:t>Soil Revitalizer sweetens and neutralizes the soil. </a:t>
            </a:r>
          </a:p>
          <a:p>
            <a:r>
              <a:rPr lang="en-US" sz="3200" dirty="0">
                <a:effectLst/>
                <a:latin typeface="Arial" panose="020B0604020202020204" pitchFamily="34" charset="0"/>
                <a:ea typeface="Times New Roman" panose="02020603050405020304" pitchFamily="18" charset="0"/>
                <a:cs typeface="Arial" panose="020B0604020202020204" pitchFamily="34" charset="0"/>
              </a:rPr>
              <a:t>It is designed to use for agricultural crops to lower the salt and salinity from the soil.</a:t>
            </a:r>
          </a:p>
          <a:p>
            <a:r>
              <a:rPr lang="en-US" sz="3200" dirty="0">
                <a:effectLst/>
                <a:latin typeface="Arial" panose="020B0604020202020204" pitchFamily="34" charset="0"/>
                <a:ea typeface="Times New Roman" panose="02020603050405020304" pitchFamily="18" charset="0"/>
                <a:cs typeface="Arial" panose="020B0604020202020204" pitchFamily="34" charset="0"/>
              </a:rPr>
              <a:t>It creates a better environment that helps condition the soil for improved plant performance and vigor.</a:t>
            </a:r>
          </a:p>
          <a:p>
            <a:pPr marL="0" marR="182880" indent="0">
              <a:spcBef>
                <a:spcPts val="0"/>
              </a:spcBef>
              <a:spcAft>
                <a:spcPts val="200"/>
              </a:spcAft>
              <a:buNone/>
            </a:pPr>
            <a:r>
              <a:rPr lang="en-US" sz="3200" dirty="0">
                <a:effectLst/>
                <a:latin typeface="Arial" panose="020B0604020202020204" pitchFamily="34" charset="0"/>
                <a:ea typeface="Times New Roman" panose="02020603050405020304" pitchFamily="18" charset="0"/>
                <a:cs typeface="Arial" panose="020B0604020202020204" pitchFamily="34" charset="0"/>
              </a:rPr>
              <a:t> </a:t>
            </a:r>
          </a:p>
          <a:p>
            <a:pPr marL="182880" marR="182880">
              <a:spcBef>
                <a:spcPts val="0"/>
              </a:spcBef>
              <a:spcAft>
                <a:spcPts val="2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Soil Revitalizer contains balanced minerals and humic acids with nano-enhanced carbon and soil-friendly microbes. </a:t>
            </a:r>
          </a:p>
          <a:p>
            <a:pPr marL="182880" marR="182880">
              <a:spcBef>
                <a:spcPts val="0"/>
              </a:spcBef>
              <a:spcAft>
                <a:spcPts val="200"/>
              </a:spcAft>
            </a:pP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182880" marR="182880">
              <a:spcBef>
                <a:spcPts val="0"/>
              </a:spcBef>
              <a:spcAft>
                <a:spcPts val="2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Soil Revitalizer’s formulation combined with soil-essential microbes help break down chloride and other sodium-based salts as well soil compaction to help release "tied up" minerals in the soil. </a:t>
            </a:r>
          </a:p>
          <a:p>
            <a:pPr marL="182880" marR="182880">
              <a:spcBef>
                <a:spcPts val="0"/>
              </a:spcBef>
              <a:spcAft>
                <a:spcPts val="200"/>
              </a:spcAft>
            </a:pP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182880" marR="182880">
              <a:spcBef>
                <a:spcPts val="0"/>
              </a:spcBef>
              <a:spcAft>
                <a:spcPts val="2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Decomposition of chloride and other sodium-based salts that interfere with soil pH chemistry is accomplished by aerating inner-soil molecules with help of nano-enhanced carbon. </a:t>
            </a:r>
          </a:p>
          <a:p>
            <a:pPr marL="182880" marR="182880">
              <a:spcBef>
                <a:spcPts val="0"/>
              </a:spcBef>
              <a:spcAft>
                <a:spcPts val="200"/>
              </a:spcAft>
            </a:pP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182880" marR="182880">
              <a:spcBef>
                <a:spcPts val="0"/>
              </a:spcBef>
              <a:spcAft>
                <a:spcPts val="2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Depending on the present soil pH and compaction levels, Soil Revitalizer can increase and/or lower pH, based on soil acidity or alkalinity.</a:t>
            </a:r>
          </a:p>
          <a:p>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2</a:t>
            </a:fld>
            <a:endParaRPr lang="en-US" dirty="0"/>
          </a:p>
        </p:txBody>
      </p:sp>
      <p:pic>
        <p:nvPicPr>
          <p:cNvPr id="4" name="Picture 3" descr=" ">
            <a:extLst>
              <a:ext uri="{FF2B5EF4-FFF2-40B4-BE49-F238E27FC236}">
                <a16:creationId xmlns:a16="http://schemas.microsoft.com/office/drawing/2014/main" id="{2D5431B4-60A3-3BF0-6F58-1119A871E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21" y="5712366"/>
            <a:ext cx="953309" cy="86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8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252807"/>
            <a:ext cx="7965461" cy="584443"/>
          </a:xfrm>
        </p:spPr>
        <p:txBody>
          <a:bodyPr/>
          <a:lstStyle/>
          <a:p>
            <a:pPr algn="ctr"/>
            <a:br>
              <a:rPr lang="en-US" dirty="0"/>
            </a:br>
            <a:r>
              <a:rPr lang="en-US" dirty="0">
                <a:solidFill>
                  <a:srgbClr val="00B050"/>
                </a:solidFill>
                <a:effectLst>
                  <a:outerShdw blurRad="38100" dist="38100" dir="2700000" algn="tl">
                    <a:srgbClr val="000000">
                      <a:alpha val="43137"/>
                    </a:srgbClr>
                  </a:outerShdw>
                </a:effectLst>
              </a:rPr>
              <a:t>soil </a:t>
            </a:r>
            <a:r>
              <a:rPr lang="en-US" dirty="0" err="1">
                <a:solidFill>
                  <a:srgbClr val="00B050"/>
                </a:solidFill>
                <a:effectLst>
                  <a:outerShdw blurRad="38100" dist="38100" dir="2700000" algn="tl">
                    <a:srgbClr val="000000">
                      <a:alpha val="43137"/>
                    </a:srgbClr>
                  </a:outerShdw>
                </a:effectLst>
              </a:rPr>
              <a:t>revitAlizer</a:t>
            </a:r>
            <a:r>
              <a:rPr lang="en-US" dirty="0">
                <a:solidFill>
                  <a:srgbClr val="00B050"/>
                </a:solidFill>
                <a:effectLst>
                  <a:outerShdw blurRad="38100" dist="38100" dir="2700000" algn="tl">
                    <a:srgbClr val="000000">
                      <a:alpha val="43137"/>
                    </a:srgbClr>
                  </a:outerShdw>
                </a:effectLst>
              </a:rPr>
              <a:t> BENEFITS</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291840" y="1133080"/>
            <a:ext cx="8326419" cy="5353781"/>
          </a:xfrm>
        </p:spPr>
        <p:txBody>
          <a:bodyPr>
            <a:normAutofit/>
          </a:bodyPr>
          <a:lstStyle/>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Increases organic matter in the soil.</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Loosens soil mineral compactions.</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Breaks down and reduces soil compactions and chemical and salt residues left behind by fertilizer, herbicide, insecticides, and many agricultural chemicals that contain dangerous amounts of salt.</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Makes soil closer to neutral pH and ready for row crops and vegetables grown in one-season applications.</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Helps maintain pH close to normal based on soil type and region.</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Helps retain moisture, minerals, and other plant nutrients in sandy and clay-type soils.</a:t>
            </a:r>
          </a:p>
          <a:p>
            <a:pPr marL="640080" marR="137160" indent="-228600">
              <a:spcBef>
                <a:spcPts val="0"/>
              </a:spcBef>
              <a:spcAft>
                <a:spcPts val="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3</a:t>
            </a:fld>
            <a:endParaRPr lang="en-US" dirty="0"/>
          </a:p>
        </p:txBody>
      </p:sp>
      <p:pic>
        <p:nvPicPr>
          <p:cNvPr id="4" name="Picture 3" descr=" ">
            <a:extLst>
              <a:ext uri="{FF2B5EF4-FFF2-40B4-BE49-F238E27FC236}">
                <a16:creationId xmlns:a16="http://schemas.microsoft.com/office/drawing/2014/main" id="{2D5431B4-60A3-3BF0-6F58-1119A871E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1" y="5826666"/>
            <a:ext cx="953309" cy="86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10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252807"/>
            <a:ext cx="7965461" cy="584443"/>
          </a:xfrm>
        </p:spPr>
        <p:txBody>
          <a:bodyPr/>
          <a:lstStyle/>
          <a:p>
            <a:pPr algn="ctr"/>
            <a:br>
              <a:rPr lang="en-US" dirty="0"/>
            </a:br>
            <a:r>
              <a:rPr lang="en-US" dirty="0">
                <a:solidFill>
                  <a:srgbClr val="00B050"/>
                </a:solidFill>
                <a:effectLst>
                  <a:outerShdw blurRad="38100" dist="38100" dir="2700000" algn="tl">
                    <a:srgbClr val="000000">
                      <a:alpha val="43137"/>
                    </a:srgbClr>
                  </a:outerShdw>
                </a:effectLst>
              </a:rPr>
              <a:t>soil </a:t>
            </a:r>
            <a:r>
              <a:rPr lang="en-US" dirty="0" err="1">
                <a:solidFill>
                  <a:srgbClr val="00B050"/>
                </a:solidFill>
                <a:effectLst>
                  <a:outerShdw blurRad="38100" dist="38100" dir="2700000" algn="tl">
                    <a:srgbClr val="000000">
                      <a:alpha val="43137"/>
                    </a:srgbClr>
                  </a:outerShdw>
                </a:effectLst>
              </a:rPr>
              <a:t>revitAlizer</a:t>
            </a:r>
            <a:r>
              <a:rPr lang="en-US" dirty="0">
                <a:solidFill>
                  <a:srgbClr val="00B050"/>
                </a:solidFill>
                <a:effectLst>
                  <a:outerShdw blurRad="38100" dist="38100" dir="2700000" algn="tl">
                    <a:srgbClr val="000000">
                      <a:alpha val="43137"/>
                    </a:srgbClr>
                  </a:outerShdw>
                </a:effectLst>
              </a:rPr>
              <a:t> BENEFITS</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291840" y="1133080"/>
            <a:ext cx="8326419" cy="5353781"/>
          </a:xfrm>
        </p:spPr>
        <p:txBody>
          <a:bodyPr>
            <a:normAutofit/>
          </a:bodyPr>
          <a:lstStyle/>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When the salt gets accumulated in the soil from fertilizers, herbicides, insecticides, fungicides, and various salt based chemical, the soil revitalizers raises the organic matter in the soil, improves air transmission for healthier roots, rates, and helps with moisture retention.</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Supports and improves abiotic stress tolerance. </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Increases water retention.</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Supports native beneficial soil organisms and beneficial microbes.</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Increases metabolic activity of soil microorganisms. </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Increases root activity for larger, stronger root systems.</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Changes soil cation exchange capacity (CEC). </a:t>
            </a:r>
          </a:p>
          <a:p>
            <a:pPr marL="342900" marR="137160" lvl="0" indent="-342900">
              <a:spcBef>
                <a:spcPts val="0"/>
              </a:spcBef>
              <a:spcAft>
                <a:spcPts val="2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Arial" panose="020B0604020202020204" pitchFamily="34" charset="0"/>
              </a:rPr>
              <a:t>Helps condition the soil for improved plant performance and vigor.</a:t>
            </a:r>
          </a:p>
          <a:p>
            <a:pPr marL="342900" marR="137160" lvl="0" indent="-342900">
              <a:spcBef>
                <a:spcPts val="0"/>
              </a:spcBef>
              <a:spcAft>
                <a:spcPts val="200"/>
              </a:spcAft>
              <a:buFont typeface="Symbol" panose="05050102010706020507" pitchFamily="18" charset="2"/>
              <a:buChar char=""/>
            </a:pP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640080" marR="137160" indent="-228600">
              <a:spcBef>
                <a:spcPts val="0"/>
              </a:spcBef>
              <a:spcAft>
                <a:spcPts val="200"/>
              </a:spcAft>
            </a:pP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4</a:t>
            </a:fld>
            <a:endParaRPr lang="en-US" dirty="0"/>
          </a:p>
        </p:txBody>
      </p:sp>
      <p:pic>
        <p:nvPicPr>
          <p:cNvPr id="4" name="Picture 3" descr=" ">
            <a:extLst>
              <a:ext uri="{FF2B5EF4-FFF2-40B4-BE49-F238E27FC236}">
                <a16:creationId xmlns:a16="http://schemas.microsoft.com/office/drawing/2014/main" id="{2D5431B4-60A3-3BF0-6F58-1119A871E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46" y="5624343"/>
            <a:ext cx="953309" cy="86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33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304745"/>
            <a:ext cx="7965461" cy="584443"/>
          </a:xfrm>
        </p:spPr>
        <p:txBody>
          <a:bodyPr/>
          <a:lstStyle/>
          <a:p>
            <a:pPr algn="ctr"/>
            <a:br>
              <a:rPr lang="en-US" dirty="0"/>
            </a:br>
            <a:r>
              <a:rPr lang="en-US" dirty="0">
                <a:solidFill>
                  <a:srgbClr val="00B050"/>
                </a:solidFill>
                <a:effectLst>
                  <a:outerShdw blurRad="38100" dist="38100" dir="2700000" algn="tl">
                    <a:srgbClr val="000000">
                      <a:alpha val="43137"/>
                    </a:srgbClr>
                  </a:outerShdw>
                </a:effectLst>
              </a:rPr>
              <a:t>Ease of Use</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291840" y="1133080"/>
            <a:ext cx="8326419" cy="5353781"/>
          </a:xfrm>
        </p:spPr>
        <p:txBody>
          <a:bodyPr>
            <a:normAutofit fontScale="70000" lnSpcReduction="20000"/>
          </a:bodyPr>
          <a:lstStyle/>
          <a:p>
            <a:pPr marL="640080" marR="137160" indent="-228600">
              <a:spcBef>
                <a:spcPts val="0"/>
              </a:spcBef>
              <a:spcAft>
                <a:spcPts val="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11430" lvl="0" indent="-342900">
              <a:spcBef>
                <a:spcPts val="0"/>
              </a:spcBef>
              <a:spcAft>
                <a:spcPts val="2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Fast-acting and maximum absorbency.</a:t>
            </a:r>
          </a:p>
          <a:p>
            <a:pPr marL="342900" marR="11430" lvl="0" indent="-342900">
              <a:spcBef>
                <a:spcPts val="0"/>
              </a:spcBef>
              <a:spcAft>
                <a:spcPts val="200"/>
              </a:spcAft>
              <a:buFont typeface="Symbol" panose="05050102010706020507" pitchFamily="18" charset="2"/>
              <a:buChar char=""/>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11430" lvl="0" indent="-342900">
              <a:spcBef>
                <a:spcPts val="0"/>
              </a:spcBef>
              <a:spcAft>
                <a:spcPts val="2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100% water soluble and bio-available.</a:t>
            </a:r>
          </a:p>
          <a:p>
            <a:pPr marL="342900" marR="11430" lvl="0" indent="-342900">
              <a:spcBef>
                <a:spcPts val="0"/>
              </a:spcBef>
              <a:spcAft>
                <a:spcPts val="200"/>
              </a:spcAft>
              <a:buFont typeface="Symbol" panose="05050102010706020507" pitchFamily="18" charset="2"/>
              <a:buChar char=""/>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11430" lvl="0" indent="-342900">
              <a:spcBef>
                <a:spcPts val="0"/>
              </a:spcBef>
              <a:spcAft>
                <a:spcPts val="2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Can be applied through irrigation systems or fertigated through sprinkler systems.</a:t>
            </a:r>
          </a:p>
          <a:p>
            <a:pPr marL="342900" marR="11430" lvl="0" indent="-342900">
              <a:spcBef>
                <a:spcPts val="0"/>
              </a:spcBef>
              <a:spcAft>
                <a:spcPts val="200"/>
              </a:spcAft>
              <a:buFont typeface="Symbol" panose="05050102010706020507" pitchFamily="18" charset="2"/>
              <a:buChar char=""/>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200"/>
              </a:spcAft>
              <a:buFont typeface="Symbol" panose="05050102010706020507" pitchFamily="18" charset="2"/>
              <a:buChar char=""/>
            </a:pPr>
            <a:r>
              <a:rPr lang="en-US" sz="2800" dirty="0">
                <a:effectLst/>
                <a:latin typeface="Arial" panose="020B0604020202020204" pitchFamily="34" charset="0"/>
                <a:ea typeface="Calibri" panose="020F0502020204030204" pitchFamily="34" charset="0"/>
                <a:cs typeface="Arial" panose="020B0604020202020204" pitchFamily="34" charset="0"/>
              </a:rPr>
              <a:t>Can be mixed with various liquid fertilizers formulations.</a:t>
            </a:r>
          </a:p>
          <a:p>
            <a:pPr marL="342900" marR="0" lvl="0" indent="-342900">
              <a:spcBef>
                <a:spcPts val="0"/>
              </a:spcBef>
              <a:spcAft>
                <a:spcPts val="200"/>
              </a:spcAft>
              <a:buFont typeface="Symbol" panose="05050102010706020507" pitchFamily="18" charset="2"/>
              <a:buChar char=""/>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2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Easy to handle and mix.</a:t>
            </a:r>
          </a:p>
          <a:p>
            <a:pPr marL="342900" marR="0" lvl="0" indent="-342900">
              <a:spcBef>
                <a:spcPts val="0"/>
              </a:spcBef>
              <a:spcAft>
                <a:spcPts val="200"/>
              </a:spcAft>
              <a:buFont typeface="Symbol" panose="05050102010706020507" pitchFamily="18" charset="2"/>
              <a:buChar char=""/>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200"/>
              </a:spcAft>
              <a:buFont typeface="Symbol" panose="05050102010706020507" pitchFamily="18" charset="2"/>
              <a:buChar char=""/>
            </a:pPr>
            <a:r>
              <a:rPr lang="en-US" sz="2800" dirty="0">
                <a:latin typeface="Arial" panose="020B0604020202020204" pitchFamily="34" charset="0"/>
                <a:ea typeface="Times New Roman" panose="02020603050405020304" pitchFamily="18" charset="0"/>
                <a:cs typeface="Arial" panose="020B0604020202020204" pitchFamily="34" charset="0"/>
              </a:rPr>
              <a:t>It can be used on many different crops.</a:t>
            </a:r>
          </a:p>
          <a:p>
            <a:pPr marL="342900" marR="0" lvl="0" indent="-342900">
              <a:spcBef>
                <a:spcPts val="0"/>
              </a:spcBef>
              <a:spcAft>
                <a:spcPts val="200"/>
              </a:spcAft>
              <a:buFont typeface="Symbol" panose="05050102010706020507" pitchFamily="18" charset="2"/>
              <a:buChar char=""/>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200"/>
              </a:spcAft>
              <a:buFont typeface="Symbol" panose="05050102010706020507" pitchFamily="18" charset="2"/>
              <a:buChar char=""/>
            </a:pPr>
            <a:r>
              <a:rPr lang="en-US" sz="2800" dirty="0">
                <a:latin typeface="Arial" panose="020B0604020202020204" pitchFamily="34" charset="0"/>
                <a:ea typeface="Times New Roman" panose="02020603050405020304" pitchFamily="18" charset="0"/>
                <a:cs typeface="Arial" panose="020B0604020202020204" pitchFamily="34" charset="0"/>
              </a:rPr>
              <a:t>It can be applied with a sprayer or planter </a:t>
            </a:r>
            <a:r>
              <a:rPr lang="en-US" sz="2800">
                <a:latin typeface="Arial" panose="020B0604020202020204" pitchFamily="34" charset="0"/>
                <a:ea typeface="Times New Roman" panose="02020603050405020304" pitchFamily="18" charset="0"/>
                <a:cs typeface="Arial" panose="020B0604020202020204" pitchFamily="34" charset="0"/>
              </a:rPr>
              <a:t>making direct </a:t>
            </a:r>
            <a:r>
              <a:rPr lang="en-US" sz="2800" dirty="0">
                <a:latin typeface="Arial" panose="020B0604020202020204" pitchFamily="34" charset="0"/>
                <a:ea typeface="Times New Roman" panose="02020603050405020304" pitchFamily="18" charset="0"/>
                <a:cs typeface="Arial" panose="020B0604020202020204" pitchFamily="34" charset="0"/>
              </a:rPr>
              <a:t>contact with the soil.</a:t>
            </a:r>
          </a:p>
          <a:p>
            <a:pPr marL="342900" marR="0" lvl="0" indent="-342900">
              <a:spcBef>
                <a:spcPts val="0"/>
              </a:spcBef>
              <a:spcAft>
                <a:spcPts val="200"/>
              </a:spcAft>
              <a:buFont typeface="Symbol" panose="05050102010706020507" pitchFamily="18" charset="2"/>
              <a:buChar char=""/>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200"/>
              </a:spcAft>
              <a:buFont typeface="Symbol" panose="05050102010706020507" pitchFamily="18" charset="2"/>
              <a:buChar char=""/>
            </a:pPr>
            <a:r>
              <a:rPr lang="en-US" sz="2800" dirty="0">
                <a:latin typeface="Arial" panose="020B0604020202020204" pitchFamily="34" charset="0"/>
                <a:ea typeface="Times New Roman" panose="02020603050405020304" pitchFamily="18" charset="0"/>
                <a:cs typeface="Arial" panose="020B0604020202020204" pitchFamily="34" charset="0"/>
              </a:rPr>
              <a:t>It has been used in the USA for more than 20 years as well as India.</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182880" indent="0">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p>
          <a:p>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5</a:t>
            </a:fld>
            <a:endParaRPr lang="en-US" dirty="0"/>
          </a:p>
        </p:txBody>
      </p:sp>
      <p:pic>
        <p:nvPicPr>
          <p:cNvPr id="4" name="Picture 3" descr=" ">
            <a:extLst>
              <a:ext uri="{FF2B5EF4-FFF2-40B4-BE49-F238E27FC236}">
                <a16:creationId xmlns:a16="http://schemas.microsoft.com/office/drawing/2014/main" id="{2D5431B4-60A3-3BF0-6F58-1119A871E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71" y="5624343"/>
            <a:ext cx="953309" cy="86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2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304745"/>
            <a:ext cx="7965461" cy="584443"/>
          </a:xfrm>
        </p:spPr>
        <p:txBody>
          <a:bodyPr/>
          <a:lstStyle/>
          <a:p>
            <a:pPr algn="ctr"/>
            <a:br>
              <a:rPr lang="en-US" dirty="0"/>
            </a:br>
            <a:r>
              <a:rPr lang="en-US" dirty="0">
                <a:solidFill>
                  <a:srgbClr val="00B050"/>
                </a:solidFill>
                <a:effectLst>
                  <a:outerShdw blurRad="38100" dist="38100" dir="2700000" algn="tl">
                    <a:srgbClr val="000000">
                      <a:alpha val="43137"/>
                    </a:srgbClr>
                  </a:outerShdw>
                </a:effectLst>
              </a:rPr>
              <a:t>TYPICAL APPLICATIONS</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291840" y="1133080"/>
            <a:ext cx="8326419" cy="5353781"/>
          </a:xfrm>
        </p:spPr>
        <p:txBody>
          <a:bodyPr>
            <a:normAutofit/>
          </a:bodyPr>
          <a:lstStyle/>
          <a:p>
            <a:pPr marL="0" marR="182880" indent="0">
              <a:spcBef>
                <a:spcPts val="0"/>
              </a:spcBef>
              <a:spcAft>
                <a:spcPts val="720"/>
              </a:spcAft>
              <a:buNone/>
            </a:pP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182880" indent="0">
              <a:spcBef>
                <a:spcPts val="0"/>
              </a:spcBef>
              <a:spcAft>
                <a:spcPts val="720"/>
              </a:spcAft>
              <a:buNone/>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For soil with high compaction and high acidic pH levels</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6</a:t>
            </a:fld>
            <a:endParaRPr lang="en-US" dirty="0"/>
          </a:p>
        </p:txBody>
      </p:sp>
      <p:graphicFrame>
        <p:nvGraphicFramePr>
          <p:cNvPr id="14" name="Table 13">
            <a:extLst>
              <a:ext uri="{FF2B5EF4-FFF2-40B4-BE49-F238E27FC236}">
                <a16:creationId xmlns:a16="http://schemas.microsoft.com/office/drawing/2014/main" id="{6A7D4D35-7CE4-93AE-F057-4FFD9773D855}"/>
              </a:ext>
            </a:extLst>
          </p:cNvPr>
          <p:cNvGraphicFramePr>
            <a:graphicFrameLocks noGrp="1"/>
          </p:cNvGraphicFramePr>
          <p:nvPr>
            <p:extLst>
              <p:ext uri="{D42A27DB-BD31-4B8C-83A1-F6EECF244321}">
                <p14:modId xmlns:p14="http://schemas.microsoft.com/office/powerpoint/2010/main" val="1686086440"/>
              </p:ext>
            </p:extLst>
          </p:nvPr>
        </p:nvGraphicFramePr>
        <p:xfrm>
          <a:off x="3780415" y="3030967"/>
          <a:ext cx="7020261" cy="2323652"/>
        </p:xfrm>
        <a:graphic>
          <a:graphicData uri="http://schemas.openxmlformats.org/drawingml/2006/table">
            <a:tbl>
              <a:tblPr firstRow="1" firstCol="1" bandRow="1"/>
              <a:tblGrid>
                <a:gridCol w="1946157">
                  <a:extLst>
                    <a:ext uri="{9D8B030D-6E8A-4147-A177-3AD203B41FA5}">
                      <a16:colId xmlns:a16="http://schemas.microsoft.com/office/drawing/2014/main" val="3903914245"/>
                    </a:ext>
                  </a:extLst>
                </a:gridCol>
                <a:gridCol w="2537052">
                  <a:extLst>
                    <a:ext uri="{9D8B030D-6E8A-4147-A177-3AD203B41FA5}">
                      <a16:colId xmlns:a16="http://schemas.microsoft.com/office/drawing/2014/main" val="963567440"/>
                    </a:ext>
                  </a:extLst>
                </a:gridCol>
                <a:gridCol w="2537052">
                  <a:extLst>
                    <a:ext uri="{9D8B030D-6E8A-4147-A177-3AD203B41FA5}">
                      <a16:colId xmlns:a16="http://schemas.microsoft.com/office/drawing/2014/main" val="1421702089"/>
                    </a:ext>
                  </a:extLst>
                </a:gridCol>
              </a:tblGrid>
              <a:tr h="580913">
                <a:tc>
                  <a:txBody>
                    <a:bodyPr/>
                    <a:lstStyle/>
                    <a:p>
                      <a:pPr marL="0" marR="182880" algn="r">
                        <a:spcBef>
                          <a:spcPts val="0"/>
                        </a:spcBef>
                        <a:spcAft>
                          <a:spcPts val="720"/>
                        </a:spcAft>
                      </a:pPr>
                      <a:r>
                        <a:rPr lang="en-US"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Soil pH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182880">
                        <a:spcBef>
                          <a:spcPts val="0"/>
                        </a:spcBef>
                        <a:spcAft>
                          <a:spcPts val="72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Dosage per acre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182880">
                        <a:spcBef>
                          <a:spcPts val="0"/>
                        </a:spcBef>
                        <a:spcAft>
                          <a:spcPts val="72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Water mix ratio</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971356354"/>
                  </a:ext>
                </a:extLst>
              </a:tr>
              <a:tr h="580913">
                <a:tc>
                  <a:txBody>
                    <a:bodyPr/>
                    <a:lstStyle/>
                    <a:p>
                      <a:pPr marL="0" marR="182880" algn="r">
                        <a:spcBef>
                          <a:spcPts val="0"/>
                        </a:spcBef>
                        <a:spcAft>
                          <a:spcPts val="720"/>
                        </a:spcAft>
                      </a:pPr>
                      <a:r>
                        <a:rPr lang="en-US"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&lt;3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182880">
                        <a:spcBef>
                          <a:spcPts val="0"/>
                        </a:spcBef>
                        <a:spcAft>
                          <a:spcPts val="72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 gallons</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182880">
                        <a:spcBef>
                          <a:spcPts val="0"/>
                        </a:spcBef>
                        <a:spcAft>
                          <a:spcPts val="72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10–15 gallons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292676337"/>
                  </a:ext>
                </a:extLst>
              </a:tr>
              <a:tr h="580913">
                <a:tc>
                  <a:txBody>
                    <a:bodyPr/>
                    <a:lstStyle/>
                    <a:p>
                      <a:pPr marL="0" marR="182880" algn="r">
                        <a:spcBef>
                          <a:spcPts val="0"/>
                        </a:spcBef>
                        <a:spcAft>
                          <a:spcPts val="720"/>
                        </a:spcAft>
                      </a:pPr>
                      <a:r>
                        <a:rPr lang="en-US"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182880">
                        <a:spcBef>
                          <a:spcPts val="0"/>
                        </a:spcBef>
                        <a:spcAft>
                          <a:spcPts val="72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gallons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182880">
                        <a:spcBef>
                          <a:spcPts val="0"/>
                        </a:spcBef>
                        <a:spcAft>
                          <a:spcPts val="72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10–15 gallons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684030307"/>
                  </a:ext>
                </a:extLst>
              </a:tr>
              <a:tr h="580913">
                <a:tc>
                  <a:txBody>
                    <a:bodyPr/>
                    <a:lstStyle/>
                    <a:p>
                      <a:pPr marL="0" marR="182880" algn="r">
                        <a:spcBef>
                          <a:spcPts val="0"/>
                        </a:spcBef>
                        <a:spcAft>
                          <a:spcPts val="720"/>
                        </a:spcAft>
                      </a:pPr>
                      <a:r>
                        <a:rPr lang="en-US"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182880">
                        <a:spcBef>
                          <a:spcPts val="0"/>
                        </a:spcBef>
                        <a:spcAft>
                          <a:spcPts val="72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 quarts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182880">
                        <a:spcBef>
                          <a:spcPts val="0"/>
                        </a:spcBef>
                        <a:spcAft>
                          <a:spcPts val="72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10–15 gallons</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727601944"/>
                  </a:ext>
                </a:extLst>
              </a:tr>
            </a:tbl>
          </a:graphicData>
        </a:graphic>
      </p:graphicFrame>
      <p:pic>
        <p:nvPicPr>
          <p:cNvPr id="4" name="Picture 3" descr=" ">
            <a:extLst>
              <a:ext uri="{FF2B5EF4-FFF2-40B4-BE49-F238E27FC236}">
                <a16:creationId xmlns:a16="http://schemas.microsoft.com/office/drawing/2014/main" id="{2D5431B4-60A3-3BF0-6F58-1119A871E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96" y="5521866"/>
            <a:ext cx="953309" cy="86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05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304745"/>
            <a:ext cx="7965461" cy="584443"/>
          </a:xfrm>
        </p:spPr>
        <p:txBody>
          <a:bodyPr/>
          <a:lstStyle/>
          <a:p>
            <a:pPr algn="ctr"/>
            <a:br>
              <a:rPr lang="en-US" dirty="0"/>
            </a:br>
            <a:r>
              <a:rPr lang="en-US" dirty="0">
                <a:solidFill>
                  <a:srgbClr val="00B050"/>
                </a:solidFill>
                <a:effectLst>
                  <a:outerShdw blurRad="38100" dist="38100" dir="2700000" algn="tl">
                    <a:srgbClr val="000000">
                      <a:alpha val="43137"/>
                    </a:srgbClr>
                  </a:outerShdw>
                </a:effectLst>
              </a:rPr>
              <a:t>TYPICAL APPLICATIONS</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315709" y="1873510"/>
            <a:ext cx="8326419" cy="5353781"/>
          </a:xfrm>
        </p:spPr>
        <p:txBody>
          <a:bodyPr>
            <a:normAutofit/>
          </a:bodyPr>
          <a:lstStyle/>
          <a:p>
            <a:pPr marL="0" marR="182880" indent="0">
              <a:spcBef>
                <a:spcPts val="0"/>
              </a:spcBef>
              <a:spcAft>
                <a:spcPts val="72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For soil with high compaction and high alkaline pH levels</a:t>
            </a:r>
          </a:p>
          <a:p>
            <a:pPr marL="0" marR="182880" indent="0">
              <a:spcBef>
                <a:spcPts val="0"/>
              </a:spcBef>
              <a:spcAft>
                <a:spcPts val="720"/>
              </a:spcAft>
              <a:buNone/>
            </a:pP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0" marR="182880" indent="0">
              <a:spcBef>
                <a:spcPts val="0"/>
              </a:spcBef>
              <a:spcAft>
                <a:spcPts val="720"/>
              </a:spcAft>
              <a:buNone/>
            </a:pP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7</a:t>
            </a:fld>
            <a:endParaRPr lang="en-US" dirty="0"/>
          </a:p>
        </p:txBody>
      </p:sp>
      <p:graphicFrame>
        <p:nvGraphicFramePr>
          <p:cNvPr id="5" name="Table 4">
            <a:extLst>
              <a:ext uri="{FF2B5EF4-FFF2-40B4-BE49-F238E27FC236}">
                <a16:creationId xmlns:a16="http://schemas.microsoft.com/office/drawing/2014/main" id="{6D38336B-C3D5-C731-CB3A-ABF38572B329}"/>
              </a:ext>
            </a:extLst>
          </p:cNvPr>
          <p:cNvGraphicFramePr>
            <a:graphicFrameLocks noGrp="1"/>
          </p:cNvGraphicFramePr>
          <p:nvPr>
            <p:extLst>
              <p:ext uri="{D42A27DB-BD31-4B8C-83A1-F6EECF244321}">
                <p14:modId xmlns:p14="http://schemas.microsoft.com/office/powerpoint/2010/main" val="3290025687"/>
              </p:ext>
            </p:extLst>
          </p:nvPr>
        </p:nvGraphicFramePr>
        <p:xfrm>
          <a:off x="4065608" y="3151906"/>
          <a:ext cx="6826623" cy="2796987"/>
        </p:xfrm>
        <a:graphic>
          <a:graphicData uri="http://schemas.openxmlformats.org/drawingml/2006/table">
            <a:tbl>
              <a:tblPr firstRow="1" firstCol="1" bandRow="1"/>
              <a:tblGrid>
                <a:gridCol w="1892477">
                  <a:extLst>
                    <a:ext uri="{9D8B030D-6E8A-4147-A177-3AD203B41FA5}">
                      <a16:colId xmlns:a16="http://schemas.microsoft.com/office/drawing/2014/main" val="2123365732"/>
                    </a:ext>
                  </a:extLst>
                </a:gridCol>
                <a:gridCol w="2467073">
                  <a:extLst>
                    <a:ext uri="{9D8B030D-6E8A-4147-A177-3AD203B41FA5}">
                      <a16:colId xmlns:a16="http://schemas.microsoft.com/office/drawing/2014/main" val="2441355603"/>
                    </a:ext>
                  </a:extLst>
                </a:gridCol>
                <a:gridCol w="2467073">
                  <a:extLst>
                    <a:ext uri="{9D8B030D-6E8A-4147-A177-3AD203B41FA5}">
                      <a16:colId xmlns:a16="http://schemas.microsoft.com/office/drawing/2014/main" val="550395919"/>
                    </a:ext>
                  </a:extLst>
                </a:gridCol>
              </a:tblGrid>
              <a:tr h="932329">
                <a:tc>
                  <a:txBody>
                    <a:bodyPr/>
                    <a:lstStyle/>
                    <a:p>
                      <a:pPr marL="0" marR="182880" algn="r">
                        <a:spcBef>
                          <a:spcPts val="0"/>
                        </a:spcBef>
                        <a:spcAft>
                          <a:spcPts val="720"/>
                        </a:spcAft>
                      </a:pPr>
                      <a:r>
                        <a:rPr lang="en-US"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Soil pH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182880">
                        <a:spcBef>
                          <a:spcPts val="0"/>
                        </a:spcBef>
                        <a:spcAft>
                          <a:spcPts val="720"/>
                        </a:spcAft>
                      </a:pPr>
                      <a:r>
                        <a:rPr lang="en-US" sz="12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Dosage per acre</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182880">
                        <a:spcBef>
                          <a:spcPts val="0"/>
                        </a:spcBef>
                        <a:spcAft>
                          <a:spcPts val="72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Water mix ratio</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88384685"/>
                  </a:ext>
                </a:extLst>
              </a:tr>
              <a:tr h="932329">
                <a:tc>
                  <a:txBody>
                    <a:bodyPr/>
                    <a:lstStyle/>
                    <a:p>
                      <a:pPr marL="0" marR="182880" algn="r">
                        <a:spcBef>
                          <a:spcPts val="0"/>
                        </a:spcBef>
                        <a:spcAft>
                          <a:spcPts val="72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8–9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182880">
                        <a:spcBef>
                          <a:spcPts val="0"/>
                        </a:spcBef>
                        <a:spcAft>
                          <a:spcPts val="72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 quarts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0" marR="182880">
                        <a:spcBef>
                          <a:spcPts val="0"/>
                        </a:spcBef>
                        <a:spcAft>
                          <a:spcPts val="72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10–15 gallons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409797407"/>
                  </a:ext>
                </a:extLst>
              </a:tr>
              <a:tr h="932329">
                <a:tc>
                  <a:txBody>
                    <a:bodyPr/>
                    <a:lstStyle/>
                    <a:p>
                      <a:pPr marL="0" marR="182880" algn="r">
                        <a:spcBef>
                          <a:spcPts val="0"/>
                        </a:spcBef>
                        <a:spcAft>
                          <a:spcPts val="72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9–10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182880">
                        <a:spcBef>
                          <a:spcPts val="0"/>
                        </a:spcBef>
                        <a:spcAft>
                          <a:spcPts val="72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gallons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marR="182880">
                        <a:spcBef>
                          <a:spcPts val="0"/>
                        </a:spcBef>
                        <a:spcAft>
                          <a:spcPts val="72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10–15 gallons</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917539736"/>
                  </a:ext>
                </a:extLst>
              </a:tr>
            </a:tbl>
          </a:graphicData>
        </a:graphic>
      </p:graphicFrame>
      <p:pic>
        <p:nvPicPr>
          <p:cNvPr id="4" name="Picture 3" descr=" ">
            <a:extLst>
              <a:ext uri="{FF2B5EF4-FFF2-40B4-BE49-F238E27FC236}">
                <a16:creationId xmlns:a16="http://schemas.microsoft.com/office/drawing/2014/main" id="{2D5431B4-60A3-3BF0-6F58-1119A871E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60" y="5645691"/>
            <a:ext cx="953309" cy="86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88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96187" y="412322"/>
            <a:ext cx="7965461" cy="584443"/>
          </a:xfrm>
        </p:spPr>
        <p:txBody>
          <a:bodyPr/>
          <a:lstStyle/>
          <a:p>
            <a:pPr algn="ctr"/>
            <a:br>
              <a:rPr lang="en-US" dirty="0"/>
            </a:br>
            <a:r>
              <a:rPr lang="en-US" b="0" dirty="0" err="1">
                <a:solidFill>
                  <a:srgbClr val="00B050"/>
                </a:solidFill>
                <a:effectLst>
                  <a:outerShdw blurRad="38100" dist="38100" dir="2700000" algn="tl">
                    <a:srgbClr val="000000">
                      <a:alpha val="43137"/>
                    </a:srgbClr>
                  </a:outerShdw>
                </a:effectLst>
              </a:rPr>
              <a:t>RECOMMENdATIONs</a:t>
            </a:r>
            <a:endParaRPr lang="en-US" b="0" dirty="0">
              <a:solidFill>
                <a:srgbClr val="00B05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315709" y="1312434"/>
            <a:ext cx="8326419" cy="5335792"/>
          </a:xfrm>
        </p:spPr>
        <p:txBody>
          <a:bodyPr>
            <a:normAutofit fontScale="92500" lnSpcReduction="20000"/>
          </a:bodyPr>
          <a:lstStyle/>
          <a:p>
            <a:pPr marL="0" marR="182880" indent="0">
              <a:spcBef>
                <a:spcPts val="0"/>
              </a:spcBef>
              <a:spcAft>
                <a:spcPts val="720"/>
              </a:spcAft>
              <a:buNone/>
            </a:pPr>
            <a:r>
              <a:rPr lang="en-US" sz="2800" b="1" dirty="0">
                <a:effectLst/>
                <a:latin typeface="Calibri" panose="020F0502020204030204" pitchFamily="34" charset="0"/>
                <a:ea typeface="Times New Roman" panose="02020603050405020304" pitchFamily="18" charset="0"/>
                <a:cs typeface="Arial" panose="020B0604020202020204" pitchFamily="34" charset="0"/>
              </a:rPr>
              <a:t>General Recommendation for maintenance and regular use: </a:t>
            </a:r>
          </a:p>
          <a:p>
            <a:pPr marL="182880" marR="182880">
              <a:spcBef>
                <a:spcPts val="0"/>
              </a:spcBef>
              <a:spcAft>
                <a:spcPts val="720"/>
              </a:spcAft>
              <a:buClr>
                <a:srgbClr val="FF0000"/>
              </a:buClr>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During annual growing cycle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182880" marR="182880">
              <a:spcBef>
                <a:spcPts val="0"/>
              </a:spcBef>
              <a:spcAft>
                <a:spcPts val="720"/>
              </a:spcAft>
              <a:buClr>
                <a:srgbClr val="FF0000"/>
              </a:buClr>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For Row Crops: </a:t>
            </a:r>
            <a:r>
              <a:rPr lang="en-US" sz="2400" dirty="0">
                <a:effectLst/>
                <a:latin typeface="Calibri" panose="020F0502020204030204" pitchFamily="34" charset="0"/>
                <a:ea typeface="Times New Roman" panose="02020603050405020304" pitchFamily="18" charset="0"/>
                <a:cs typeface="Arial" panose="020B0604020202020204" pitchFamily="34" charset="0"/>
              </a:rPr>
              <a:t>2‒4 quarts of concentrate per acre.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with 10–15 gallons of water.</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182880" marR="182880">
              <a:spcBef>
                <a:spcPts val="0"/>
              </a:spcBef>
              <a:spcAft>
                <a:spcPts val="720"/>
              </a:spcAft>
              <a:buClr>
                <a:srgbClr val="FF0000"/>
              </a:buClr>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For Alfalfa, Hay, &amp; Pasture Ground: 1</a:t>
            </a:r>
            <a:r>
              <a:rPr lang="en-US" sz="2400" dirty="0">
                <a:effectLst/>
                <a:latin typeface="Calibri" panose="020F0502020204030204" pitchFamily="34" charset="0"/>
                <a:ea typeface="Times New Roman" panose="02020603050405020304" pitchFamily="18" charset="0"/>
                <a:cs typeface="Arial" panose="020B0604020202020204" pitchFamily="34" charset="0"/>
              </a:rPr>
              <a:t>‒2 quarts of concentrate per acre.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with 10–15 gallons of water.</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182880" marR="182880">
              <a:spcBef>
                <a:spcPts val="0"/>
              </a:spcBef>
              <a:spcAft>
                <a:spcPts val="720"/>
              </a:spcAft>
              <a:buClr>
                <a:srgbClr val="FF0000"/>
              </a:buClr>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For Lawn &amp; Turf: 2–4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fl</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oz per gallon to cover 1000 sq ft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182880" marR="182880">
              <a:spcBef>
                <a:spcPts val="0"/>
              </a:spcBef>
              <a:spcAft>
                <a:spcPts val="720"/>
              </a:spcAft>
              <a:buClr>
                <a:srgbClr val="FF0000"/>
              </a:buClr>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For Home Landscape &amp; Gardens: 1–2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fl</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oz per gallon to cover 1000 sq ft.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457200" marR="182880">
              <a:spcBef>
                <a:spcPts val="0"/>
              </a:spcBef>
              <a:spcAft>
                <a:spcPts val="720"/>
              </a:spcAft>
              <a:buClr>
                <a:srgbClr val="FF0000"/>
              </a:buClr>
            </a:pPr>
            <a:r>
              <a:rPr lang="en-US" sz="2400" dirty="0">
                <a:effectLst/>
                <a:latin typeface="Calibri" panose="020F0502020204030204" pitchFamily="34" charset="0"/>
                <a:ea typeface="Times New Roman" panose="02020603050405020304" pitchFamily="18" charset="0"/>
                <a:cs typeface="Arial" panose="020B0604020202020204" pitchFamily="34" charset="0"/>
              </a:rPr>
              <a:t>Apply Soil Revitalizer to turf or gardens during the spring, summer or fall. It should be applied in the morning or early evening. It reacts with the soil within weeks, eliminating the need to apply the treatment 3–5 months in advance. Treat gardens after tilling and before planting. It may be used in combination with fertilizers, soil conditioners, and herbicides.</a:t>
            </a:r>
          </a:p>
          <a:p>
            <a:pPr marL="0" marR="182880" indent="0">
              <a:spcBef>
                <a:spcPts val="0"/>
              </a:spcBef>
              <a:spcAft>
                <a:spcPts val="720"/>
              </a:spcAft>
              <a:buNone/>
            </a:pP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8</a:t>
            </a:fld>
            <a:endParaRPr lang="en-US" dirty="0"/>
          </a:p>
        </p:txBody>
      </p:sp>
      <p:pic>
        <p:nvPicPr>
          <p:cNvPr id="4" name="Picture 3" descr=" ">
            <a:extLst>
              <a:ext uri="{FF2B5EF4-FFF2-40B4-BE49-F238E27FC236}">
                <a16:creationId xmlns:a16="http://schemas.microsoft.com/office/drawing/2014/main" id="{2D5431B4-60A3-3BF0-6F58-1119A871E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46" y="5636166"/>
            <a:ext cx="953309" cy="86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12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p:txBody>
          <a:bodyPr/>
          <a:lstStyle/>
          <a:p>
            <a:r>
              <a:rPr lang="en-US" dirty="0"/>
              <a:t>CONTACT:</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p:txBody>
          <a:bodyPr/>
          <a:lstStyle/>
          <a:p>
            <a:r>
              <a:rPr lang="en-US" dirty="0"/>
              <a:t>David Crews</a:t>
            </a:r>
          </a:p>
          <a:p>
            <a:r>
              <a:rPr lang="en-US" dirty="0"/>
              <a:t>President</a:t>
            </a:r>
          </a:p>
          <a:p>
            <a:r>
              <a:rPr lang="en-US" dirty="0"/>
              <a:t>Telephone: 720-315-2717</a:t>
            </a:r>
          </a:p>
          <a:p>
            <a:r>
              <a:rPr lang="en-US" dirty="0"/>
              <a:t>David@Globalnanoproducts.com</a:t>
            </a:r>
          </a:p>
          <a:p>
            <a:r>
              <a:rPr lang="en-US" dirty="0">
                <a:hlinkClick r:id="rId3"/>
              </a:rPr>
              <a:t>www.globalnanoproducts.com</a:t>
            </a:r>
            <a:endParaRPr lang="en-US" dirty="0"/>
          </a:p>
          <a:p>
            <a:endParaRPr lang="en-US" dirty="0"/>
          </a:p>
        </p:txBody>
      </p:sp>
      <p:pic>
        <p:nvPicPr>
          <p:cNvPr id="4" name="Picture 3" descr=" ">
            <a:extLst>
              <a:ext uri="{FF2B5EF4-FFF2-40B4-BE49-F238E27FC236}">
                <a16:creationId xmlns:a16="http://schemas.microsoft.com/office/drawing/2014/main" id="{2D5431B4-60A3-3BF0-6F58-1119A871E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996" y="4216941"/>
            <a:ext cx="953309" cy="86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7304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44</TotalTime>
  <Words>689</Words>
  <Application>Microsoft Office PowerPoint</Application>
  <PresentationFormat>Widescreen</PresentationFormat>
  <Paragraphs>98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Sabon Next LT</vt:lpstr>
      <vt:lpstr>Symbol</vt:lpstr>
      <vt:lpstr>Wingdings</vt:lpstr>
      <vt:lpstr>Custom</vt:lpstr>
      <vt:lpstr>Global nanotech products    soil revitalizer</vt:lpstr>
      <vt:lpstr> soil revitAlizer</vt:lpstr>
      <vt:lpstr> soil revitAlizer BENEFITS</vt:lpstr>
      <vt:lpstr> soil revitAlizer BENEFITS</vt:lpstr>
      <vt:lpstr> Ease of Use</vt:lpstr>
      <vt:lpstr> TYPICAL APPLICATIONS</vt:lpstr>
      <vt:lpstr> TYPICAL APPLICATIONS</vt:lpstr>
      <vt:lpstr> RECOMMENdATIONs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nanotech products    soil revitalizer</dc:title>
  <dc:subject/>
  <dc:creator>Helene Takemoto</dc:creator>
  <cp:lastModifiedBy>Helene Takemoto</cp:lastModifiedBy>
  <cp:revision>11</cp:revision>
  <dcterms:created xsi:type="dcterms:W3CDTF">2024-03-14T01:55:53Z</dcterms:created>
  <dcterms:modified xsi:type="dcterms:W3CDTF">2024-03-14T21:07:10Z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